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304" r:id="rId3"/>
    <p:sldId id="366" r:id="rId4"/>
    <p:sldId id="399" r:id="rId5"/>
    <p:sldId id="426" r:id="rId6"/>
    <p:sldId id="400" r:id="rId7"/>
    <p:sldId id="427" r:id="rId8"/>
    <p:sldId id="428" r:id="rId9"/>
    <p:sldId id="429" r:id="rId10"/>
    <p:sldId id="430" r:id="rId11"/>
    <p:sldId id="431" r:id="rId12"/>
    <p:sldId id="401" r:id="rId13"/>
    <p:sldId id="402" r:id="rId14"/>
    <p:sldId id="432" r:id="rId15"/>
    <p:sldId id="403" r:id="rId16"/>
    <p:sldId id="433" r:id="rId17"/>
    <p:sldId id="434" r:id="rId18"/>
    <p:sldId id="435" r:id="rId19"/>
    <p:sldId id="436" r:id="rId20"/>
    <p:sldId id="404" r:id="rId21"/>
    <p:sldId id="437" r:id="rId22"/>
    <p:sldId id="438" r:id="rId23"/>
    <p:sldId id="439" r:id="rId24"/>
    <p:sldId id="440" r:id="rId25"/>
    <p:sldId id="441" r:id="rId26"/>
    <p:sldId id="442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3" r:id="rId36"/>
    <p:sldId id="452" r:id="rId37"/>
    <p:sldId id="409" r:id="rId38"/>
    <p:sldId id="389" r:id="rId39"/>
    <p:sldId id="390" r:id="rId40"/>
    <p:sldId id="416" r:id="rId41"/>
    <p:sldId id="417" r:id="rId42"/>
    <p:sldId id="454" r:id="rId43"/>
    <p:sldId id="415" r:id="rId44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30"/>
    <p:restoredTop sz="95073" autoAdjust="0"/>
  </p:normalViewPr>
  <p:slideViewPr>
    <p:cSldViewPr>
      <p:cViewPr>
        <p:scale>
          <a:sx n="59" d="100"/>
          <a:sy n="59" d="100"/>
        </p:scale>
        <p:origin x="224" y="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416BCC-8C8E-4B2C-9610-39BE7B126F7E}" type="datetimeFigureOut">
              <a:rPr lang="en-US" smtClean="0"/>
              <a:pPr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334D1BE-998D-4D4F-99BE-AAD26D711B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4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F010ADF-0B54-4F2F-AA00-C77C4A050816}" type="datetimeFigureOut">
              <a:rPr lang="en-US" smtClean="0"/>
              <a:pPr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8B8BA8F-5EA8-42AF-8778-1BF5425889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0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16940F9-EEC7-CC4F-83C8-D1F2AF6477B3}" type="slidenum">
              <a:rPr lang="en-AU" altLang="en-US" sz="1200"/>
              <a:pPr eaLnBrk="1" hangingPunct="1"/>
              <a:t>2</a:t>
            </a:fld>
            <a:endParaRPr lang="en-AU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70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11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45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12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12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13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26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14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21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15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38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16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195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17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31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18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695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19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51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20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5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16940F9-EEC7-CC4F-83C8-D1F2AF6477B3}" type="slidenum">
              <a:rPr lang="en-AU" altLang="en-US" sz="1200"/>
              <a:pPr eaLnBrk="1" hangingPunct="1"/>
              <a:t>3</a:t>
            </a:fld>
            <a:endParaRPr lang="en-AU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08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21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68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22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71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23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02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24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64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25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34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26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26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27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26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28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56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29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81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30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7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4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61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31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8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32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30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33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20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34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34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16940F9-EEC7-CC4F-83C8-D1F2AF6477B3}" type="slidenum">
              <a:rPr lang="en-AU" altLang="en-US" sz="1200"/>
              <a:pPr eaLnBrk="1" hangingPunct="1"/>
              <a:t>35</a:t>
            </a:fld>
            <a:endParaRPr lang="en-AU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9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36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68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37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413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38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95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39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83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40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9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5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65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41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17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42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83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43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5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6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13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7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20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8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0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9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3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EB8C91-432C-BB46-984A-774E6ACD0334}" type="slidenum">
              <a:rPr lang="en-US" sz="1300">
                <a:latin typeface="Times New Roman" charset="0"/>
              </a:rPr>
              <a:pPr/>
              <a:t>10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2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C8A4-164E-40A5-874A-ED934B22A29F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4B74-0E06-4F36-9BB9-FC363984574C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9A1A-3883-4A1D-8DDD-9F6B143D7D33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984A9-7251-40A2-AFA3-6ADB6448F142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DDC6-98E4-41C3-9700-C05C8C649673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47FF-057A-4275-B121-7EB1B55F16E2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5882-896C-4732-8483-C97CA0AE27D0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02D4-9AE1-4DA5-8FAF-59F8B82B23B8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CB4-C458-48A8-B36C-AD0591226469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CD68-33FA-476A-BBDE-889CD6C855F7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2272-E9DA-4BF0-9F2E-5CC509EC3045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fld id="{A58C60F4-9D4E-4DD5-A3B8-6D0D07D894BB}" type="datetime1">
              <a:rPr lang="zh-CN" altLang="en-US" smtClean="0"/>
              <a:pPr/>
              <a:t>2022/10/10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1164728"/>
            <a:ext cx="7406640" cy="1472184"/>
          </a:xfrm>
        </p:spPr>
        <p:txBody>
          <a:bodyPr>
            <a:normAutofit/>
          </a:bodyPr>
          <a:lstStyle/>
          <a:p>
            <a:r>
              <a:rPr lang="en-US" dirty="0"/>
              <a:t>CS 366</a:t>
            </a:r>
            <a:br>
              <a:rPr lang="en-US" dirty="0"/>
            </a:br>
            <a:r>
              <a:rPr lang="en-US" dirty="0"/>
              <a:t>Intro to Computer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2066088"/>
            <a:ext cx="7406640" cy="39552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Dr.  Stella Sun</a:t>
            </a:r>
          </a:p>
          <a:p>
            <a:r>
              <a:rPr lang="en-US" dirty="0"/>
              <a:t>EECS</a:t>
            </a:r>
          </a:p>
          <a:p>
            <a:r>
              <a:rPr lang="en-US" dirty="0"/>
              <a:t>University of Tennessee </a:t>
            </a:r>
          </a:p>
          <a:p>
            <a:r>
              <a:rPr lang="en-US" dirty="0"/>
              <a:t>Fall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across HTTP Sessions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4EDB71C-4F44-B643-A611-DA78C13D4D64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processing results in intermediate state</a:t>
            </a:r>
          </a:p>
          <a:p>
            <a:r>
              <a:rPr lang="en-US" sz="2800" dirty="0">
                <a:latin typeface="Gill Sans MT" charset="0"/>
              </a:rPr>
              <a:t>Sends the state to client in </a:t>
            </a:r>
            <a:r>
              <a:rPr lang="en-US" sz="2800" i="1" dirty="0">
                <a:solidFill>
                  <a:srgbClr val="FF0000"/>
                </a:solidFill>
                <a:latin typeface="Gill Sans MT" charset="0"/>
              </a:rPr>
              <a:t>hidden</a:t>
            </a:r>
            <a:r>
              <a:rPr lang="en-US" sz="2800" dirty="0">
                <a:latin typeface="Gill Sans MT" charset="0"/>
              </a:rPr>
              <a:t> fields</a:t>
            </a:r>
          </a:p>
          <a:p>
            <a:r>
              <a:rPr lang="en-US" sz="2800" dirty="0">
                <a:latin typeface="Gill Sans MT" charset="0"/>
              </a:rPr>
              <a:t>Client returns the state in subsequent requests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5455D-4911-8D44-A5D8-194FC083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64" y="1312292"/>
            <a:ext cx="7493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across HTTP Sessions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4EDB71C-4F44-B643-A611-DA78C13D4D64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processing results in intermediate state</a:t>
            </a:r>
          </a:p>
          <a:p>
            <a:r>
              <a:rPr lang="en-US" sz="2800" dirty="0">
                <a:latin typeface="Gill Sans MT" charset="0"/>
              </a:rPr>
              <a:t>Sends the state to client in </a:t>
            </a:r>
            <a:r>
              <a:rPr lang="en-US" sz="2800" i="1" dirty="0">
                <a:solidFill>
                  <a:srgbClr val="FF0000"/>
                </a:solidFill>
                <a:latin typeface="Gill Sans MT" charset="0"/>
              </a:rPr>
              <a:t>hidden</a:t>
            </a:r>
            <a:r>
              <a:rPr lang="en-US" sz="2800" dirty="0">
                <a:latin typeface="Gill Sans MT" charset="0"/>
              </a:rPr>
              <a:t> fields</a:t>
            </a:r>
          </a:p>
          <a:p>
            <a:r>
              <a:rPr lang="en-US" sz="2800" dirty="0">
                <a:latin typeface="Gill Sans MT" charset="0"/>
              </a:rPr>
              <a:t>Client returns the state in subsequent requests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90642-35E1-9446-B86F-23D56989F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64" y="1347056"/>
            <a:ext cx="7454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0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Example: Online Ordering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E38731-B20A-1042-B166-58457DC0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787525"/>
            <a:ext cx="6896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What’s presented to the user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F7FA1-704B-7942-B6F5-767EF57C0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56" y="1787525"/>
            <a:ext cx="8051002" cy="31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What’s Presented to the User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3D1CB3-C2AE-A14D-98A2-68D2CD5D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67" y="1762125"/>
            <a:ext cx="7994304" cy="3110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B0FFB9-114C-174E-A344-6273C5F8FA23}"/>
              </a:ext>
            </a:extLst>
          </p:cNvPr>
          <p:cNvSpPr txBox="1"/>
          <p:nvPr/>
        </p:nvSpPr>
        <p:spPr>
          <a:xfrm>
            <a:off x="1979712" y="5229200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www.socks.com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/…?price=5.5&amp;pay=yes</a:t>
            </a:r>
          </a:p>
        </p:txBody>
      </p:sp>
    </p:spTree>
    <p:extLst>
      <p:ext uri="{BB962C8B-B14F-4D97-AF65-F5344CB8AC3E}">
        <p14:creationId xmlns:p14="http://schemas.microsoft.com/office/powerpoint/2010/main" val="20393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The Corresponding Backend Processing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45EDD5-365B-3A47-BE93-56EFA17C0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988840"/>
            <a:ext cx="6305376" cy="23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What’s Presented to the User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3D1CB3-C2AE-A14D-98A2-68D2CD5D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67" y="1762125"/>
            <a:ext cx="7994304" cy="31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What’s Presented to the User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E83C09-E1E8-F047-BCC4-1EB57AEB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29" y="1746250"/>
            <a:ext cx="7966367" cy="31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8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Minimizing Trust in the Client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603911-32DA-7A41-B778-B7E1D53D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844824"/>
            <a:ext cx="7979100" cy="32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Minimizing Trust in the Client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15256-7979-B849-8499-0E0D8DAF1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014" y="1817978"/>
            <a:ext cx="6642100" cy="318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21C81D-9727-8245-B36C-545C787A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5301208"/>
            <a:ext cx="5616624" cy="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05940" y="302494"/>
            <a:ext cx="749808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AU" sz="4000" dirty="0">
                <a:ea typeface="+mj-ea"/>
              </a:rPr>
              <a:t>Today’s Class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4400" y="1417638"/>
            <a:ext cx="7498080" cy="48006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-107" charset="2"/>
              <a:buChar char="Ø"/>
              <a:defRPr/>
            </a:pPr>
            <a:r>
              <a:rPr lang="en-AU" dirty="0"/>
              <a:t>Web security</a:t>
            </a:r>
          </a:p>
          <a:p>
            <a:pPr marL="82296" indent="0" eaLnBrk="1" hangingPunct="1">
              <a:buNone/>
              <a:defRPr/>
            </a:pPr>
            <a:r>
              <a:rPr lang="en-AU" dirty="0"/>
              <a:t>	</a:t>
            </a:r>
            <a:r>
              <a:rPr lang="en-AU" sz="2800" dirty="0"/>
              <a:t>- Session hijacking and cross-site attacks</a:t>
            </a:r>
          </a:p>
          <a:p>
            <a:pPr eaLnBrk="1" hangingPunct="1">
              <a:buFont typeface="Wingdings" pitchFamily="-107" charset="2"/>
              <a:buChar char="Ø"/>
              <a:defRPr/>
            </a:pPr>
            <a:r>
              <a:rPr lang="en-AU" dirty="0"/>
              <a:t>Refresher: cookies</a:t>
            </a:r>
          </a:p>
        </p:txBody>
      </p:sp>
    </p:spTree>
    <p:extLst>
      <p:ext uri="{BB962C8B-B14F-4D97-AF65-F5344CB8AC3E}">
        <p14:creationId xmlns:p14="http://schemas.microsoft.com/office/powerpoint/2010/main" val="68916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with Cookies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FA1300-35DB-BE44-938A-9845F4B96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14" y="1484784"/>
            <a:ext cx="7984182" cy="1955816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805B3FD-8FE1-9B48-9E7A-B17D1FFAB238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stores state, indexes it with a cookie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with Cookies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805B3FD-8FE1-9B48-9E7A-B17D1FFAB238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stores state, indexes it with a cookie</a:t>
            </a:r>
          </a:p>
          <a:p>
            <a:r>
              <a:rPr lang="en-US" sz="2800" dirty="0">
                <a:latin typeface="Gill Sans MT" charset="0"/>
              </a:rPr>
              <a:t>Sends the cookie to client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20EEC-7BC9-734A-9B14-D2012C34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347056"/>
            <a:ext cx="8049132" cy="20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with Cookies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805B3FD-8FE1-9B48-9E7A-B17D1FFAB238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stores state, indexes it with a cookie</a:t>
            </a:r>
          </a:p>
          <a:p>
            <a:r>
              <a:rPr lang="en-US" sz="2800" dirty="0">
                <a:latin typeface="Gill Sans MT" charset="0"/>
              </a:rPr>
              <a:t>Sends the cookie to client</a:t>
            </a:r>
          </a:p>
          <a:p>
            <a:r>
              <a:rPr lang="en-US" sz="2800" dirty="0">
                <a:latin typeface="Gill Sans MT" charset="0"/>
              </a:rPr>
              <a:t>Client stores the cookie and returns it with subsequent requests to the same server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F6A3E-7BB9-AF41-B7AC-E34030CA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80" y="1268760"/>
            <a:ext cx="7916416" cy="1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with Cookies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805B3FD-8FE1-9B48-9E7A-B17D1FFAB238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stores state, indexes it with a cookie</a:t>
            </a:r>
          </a:p>
          <a:p>
            <a:r>
              <a:rPr lang="en-US" sz="2800" dirty="0">
                <a:latin typeface="Gill Sans MT" charset="0"/>
              </a:rPr>
              <a:t>Sends the cookie to client</a:t>
            </a:r>
          </a:p>
          <a:p>
            <a:r>
              <a:rPr lang="en-US" sz="2800" dirty="0">
                <a:latin typeface="Gill Sans MT" charset="0"/>
              </a:rPr>
              <a:t>Client stores the cookie and returns it with subsequent requests to the same server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614628-595C-9E4D-9E24-6F56E191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97" y="1412776"/>
            <a:ext cx="7837934" cy="19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BC3AB-E1BE-A446-8340-9BE0B3E97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52736"/>
            <a:ext cx="78867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Cookies are Key-Value Pairs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3D064A-CA3F-5A46-AE52-0F4B4205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412776"/>
            <a:ext cx="6652094" cy="46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70699-C81A-CC4C-B017-B35FE3E6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340768"/>
            <a:ext cx="7394668" cy="4680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0E423-02FD-6E47-9A14-D83845D4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474" y="692696"/>
            <a:ext cx="4445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338A4-5A5E-2242-9774-3723D17F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772816"/>
            <a:ext cx="8712200" cy="32893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50774C2-04D2-7345-B147-AB8C8BFF4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064" y="232569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Cookies</a:t>
            </a:r>
          </a:p>
        </p:txBody>
      </p:sp>
      <p:pic>
        <p:nvPicPr>
          <p:cNvPr id="8" name="Picture 18" descr="underline_base">
            <a:extLst>
              <a:ext uri="{FF2B5EF4-FFF2-40B4-BE49-F238E27FC236}">
                <a16:creationId xmlns:a16="http://schemas.microsoft.com/office/drawing/2014/main" id="{6FF80C75-B05A-2743-B38E-C1FB9F94E35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56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BB60A-BC02-F346-AC8B-D188E6A63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4" y="1835150"/>
            <a:ext cx="8775700" cy="31877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2CE4F20-B6A2-084B-BBEC-16E43CABE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064" y="232569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Cookies</a:t>
            </a:r>
          </a:p>
        </p:txBody>
      </p:sp>
      <p:pic>
        <p:nvPicPr>
          <p:cNvPr id="5" name="Picture 18" descr="underline_base">
            <a:extLst>
              <a:ext uri="{FF2B5EF4-FFF2-40B4-BE49-F238E27FC236}">
                <a16:creationId xmlns:a16="http://schemas.microsoft.com/office/drawing/2014/main" id="{09F068F4-09B4-9C47-9EC2-90E1C8C18BE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78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2CE4F20-B6A2-084B-BBEC-16E43CABE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064" y="232569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Cookies</a:t>
            </a:r>
          </a:p>
        </p:txBody>
      </p:sp>
      <p:pic>
        <p:nvPicPr>
          <p:cNvPr id="5" name="Picture 18" descr="underline_base">
            <a:extLst>
              <a:ext uri="{FF2B5EF4-FFF2-40B4-BE49-F238E27FC236}">
                <a16:creationId xmlns:a16="http://schemas.microsoft.com/office/drawing/2014/main" id="{09F068F4-09B4-9C47-9EC2-90E1C8C18BE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8D39AB-ADB1-EE49-A3F1-076AA5C0E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96" y="1720850"/>
            <a:ext cx="8712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926" y="2400732"/>
            <a:ext cx="749808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AU" sz="4800" dirty="0">
                <a:ea typeface="+mj-ea"/>
              </a:rPr>
              <a:t>Cookies</a:t>
            </a:r>
          </a:p>
        </p:txBody>
      </p:sp>
    </p:spTree>
    <p:extLst>
      <p:ext uri="{BB962C8B-B14F-4D97-AF65-F5344CB8AC3E}">
        <p14:creationId xmlns:p14="http://schemas.microsoft.com/office/powerpoint/2010/main" val="3939127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2CE4F20-B6A2-084B-BBEC-16E43CABE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064" y="232569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Cookies</a:t>
            </a:r>
          </a:p>
        </p:txBody>
      </p:sp>
      <p:pic>
        <p:nvPicPr>
          <p:cNvPr id="5" name="Picture 18" descr="underline_base">
            <a:extLst>
              <a:ext uri="{FF2B5EF4-FFF2-40B4-BE49-F238E27FC236}">
                <a16:creationId xmlns:a16="http://schemas.microsoft.com/office/drawing/2014/main" id="{09F068F4-09B4-9C47-9EC2-90E1C8C18BE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8B28D-2FC4-9345-8BDE-E401526E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96" y="1695450"/>
            <a:ext cx="8826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2CE4F20-B6A2-084B-BBEC-16E43CABE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064" y="232569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Cookies</a:t>
            </a:r>
          </a:p>
        </p:txBody>
      </p:sp>
      <p:pic>
        <p:nvPicPr>
          <p:cNvPr id="5" name="Picture 18" descr="underline_base">
            <a:extLst>
              <a:ext uri="{FF2B5EF4-FFF2-40B4-BE49-F238E27FC236}">
                <a16:creationId xmlns:a16="http://schemas.microsoft.com/office/drawing/2014/main" id="{09F068F4-09B4-9C47-9EC2-90E1C8C18BE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D2F6B5-8ACE-B541-9923-EB68A196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96" y="1746250"/>
            <a:ext cx="8801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How Long Can Cookies Last?</a:t>
            </a:r>
            <a:endParaRPr lang="en-US" sz="3600" dirty="0">
              <a:solidFill>
                <a:srgbClr val="00B050"/>
              </a:solidFill>
              <a:latin typeface="Gill Sans MT" charset="0"/>
            </a:endParaRP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9E8AD70-3294-9E4B-B86B-EE876BC9CA1C}"/>
              </a:ext>
            </a:extLst>
          </p:cNvPr>
          <p:cNvSpPr txBox="1">
            <a:spLocks noChangeArrowheads="1"/>
          </p:cNvSpPr>
          <p:nvPr/>
        </p:nvSpPr>
        <p:spPr>
          <a:xfrm>
            <a:off x="971500" y="1268760"/>
            <a:ext cx="7772400" cy="55892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Sites can set Expires to a very far-future date and the cookie will last until a user clears it</a:t>
            </a:r>
          </a:p>
          <a:p>
            <a:r>
              <a:rPr lang="en-US" sz="2800" dirty="0">
                <a:latin typeface="Gill Sans MT" charset="0"/>
              </a:rPr>
              <a:t>When Expires not specified, last for current browser session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Requests with Cookies</a:t>
            </a:r>
            <a:endParaRPr lang="en-US" sz="3600" dirty="0">
              <a:solidFill>
                <a:srgbClr val="00B050"/>
              </a:solidFill>
              <a:latin typeface="Gill Sans MT" charset="0"/>
            </a:endParaRP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8B701A-980F-AE40-8688-07A3B9BA6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484784"/>
            <a:ext cx="7696695" cy="1738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F88B4-414E-3C42-B4E2-025C56E8F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152" y="3429000"/>
            <a:ext cx="6473637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1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Why Use Cookies?</a:t>
            </a:r>
            <a:endParaRPr lang="en-US" sz="3600" dirty="0">
              <a:solidFill>
                <a:srgbClr val="00B050"/>
              </a:solidFill>
              <a:latin typeface="Gill Sans MT" charset="0"/>
            </a:endParaRP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9E8AD70-3294-9E4B-B86B-EE876BC9CA1C}"/>
              </a:ext>
            </a:extLst>
          </p:cNvPr>
          <p:cNvSpPr txBox="1">
            <a:spLocks noChangeArrowheads="1"/>
          </p:cNvSpPr>
          <p:nvPr/>
        </p:nvSpPr>
        <p:spPr>
          <a:xfrm>
            <a:off x="971500" y="1268760"/>
            <a:ext cx="7772400" cy="55892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 charset="0"/>
              </a:rPr>
              <a:t>Personalization</a:t>
            </a:r>
          </a:p>
          <a:p>
            <a:pPr marL="82296" indent="0">
              <a:buNone/>
            </a:pPr>
            <a:r>
              <a:rPr lang="en-US" sz="2800" dirty="0">
                <a:latin typeface="Gill Sans MT" charset="0"/>
              </a:rPr>
              <a:t>	- let an anonymous user customize your site</a:t>
            </a:r>
          </a:p>
          <a:p>
            <a:pPr marL="82296" indent="0">
              <a:buNone/>
            </a:pPr>
            <a:r>
              <a:rPr lang="en-US" sz="2800" dirty="0">
                <a:latin typeface="Gill Sans MT" charset="0"/>
              </a:rPr>
              <a:t>	- store front choice, etc., in the cookie</a:t>
            </a:r>
          </a:p>
          <a:p>
            <a:r>
              <a:rPr lang="en-US" dirty="0">
                <a:latin typeface="Gill Sans MT" charset="0"/>
              </a:rPr>
              <a:t>Tracking users</a:t>
            </a:r>
          </a:p>
          <a:p>
            <a:pPr marL="82296" indent="0">
              <a:buNone/>
            </a:pPr>
            <a:r>
              <a:rPr lang="en-US" dirty="0">
                <a:latin typeface="Gill Sans MT" charset="0"/>
              </a:rPr>
              <a:t>	</a:t>
            </a:r>
            <a:r>
              <a:rPr lang="en-US" sz="2800" dirty="0">
                <a:latin typeface="Gill Sans MT" charset="0"/>
              </a:rPr>
              <a:t>- advertisers want to know your behavior</a:t>
            </a:r>
          </a:p>
          <a:p>
            <a:pPr marL="82296" indent="0">
              <a:buNone/>
            </a:pPr>
            <a:r>
              <a:rPr lang="en-US" sz="2800" dirty="0">
                <a:latin typeface="Gill Sans MT" charset="0"/>
              </a:rPr>
              <a:t>	- ideally build a profile across different 	websites</a:t>
            </a:r>
          </a:p>
          <a:p>
            <a:pPr marL="82296" indent="0">
              <a:buNone/>
            </a:pPr>
            <a:r>
              <a:rPr lang="en-US" sz="2800" dirty="0">
                <a:latin typeface="Gill Sans MT" charset="0"/>
              </a:rPr>
              <a:t>	</a:t>
            </a: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926" y="2400732"/>
            <a:ext cx="749808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AU" sz="4800" dirty="0">
                <a:ea typeface="+mj-ea"/>
              </a:rPr>
              <a:t>Session Hijacking</a:t>
            </a:r>
          </a:p>
        </p:txBody>
      </p:sp>
    </p:spTree>
    <p:extLst>
      <p:ext uri="{BB962C8B-B14F-4D97-AF65-F5344CB8AC3E}">
        <p14:creationId xmlns:p14="http://schemas.microsoft.com/office/powerpoint/2010/main" val="2043360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Session hijacking</a:t>
            </a:r>
            <a:endParaRPr lang="en-US" sz="3600" dirty="0">
              <a:solidFill>
                <a:srgbClr val="00B050"/>
              </a:solidFill>
              <a:latin typeface="Gill Sans MT" charset="0"/>
            </a:endParaRP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1CF98-797F-B84C-9007-A5855738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2" y="1484784"/>
            <a:ext cx="886541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1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201613"/>
            <a:ext cx="7772400" cy="892175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What is session hijacking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60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Subtitle 2"/>
          <p:cNvSpPr txBox="1">
            <a:spLocks/>
          </p:cNvSpPr>
          <p:nvPr/>
        </p:nvSpPr>
        <p:spPr bwMode="auto">
          <a:xfrm>
            <a:off x="1043608" y="317500"/>
            <a:ext cx="7407275" cy="534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endParaRPr lang="en-US" dirty="0">
              <a:latin typeface="Gill Sans MT" charset="0"/>
            </a:endParaRPr>
          </a:p>
          <a:p>
            <a:endParaRPr lang="en-US" dirty="0">
              <a:latin typeface="Gill Sans MT" charset="0"/>
            </a:endParaRPr>
          </a:p>
          <a:p>
            <a:r>
              <a:rPr lang="en-US" dirty="0">
                <a:latin typeface="Gill Sans MT" charset="0"/>
              </a:rPr>
              <a:t>Attacker stealing a user session to impersonate the user to the server</a:t>
            </a:r>
          </a:p>
          <a:p>
            <a:r>
              <a:rPr lang="en-US" dirty="0">
                <a:latin typeface="Gill Sans MT" charset="0"/>
              </a:rPr>
              <a:t>How can an attacker steal a user session?</a:t>
            </a:r>
          </a:p>
          <a:p>
            <a:pPr marL="0" indent="0">
              <a:buNone/>
            </a:pPr>
            <a:r>
              <a:rPr lang="en-US" dirty="0">
                <a:latin typeface="Gill Sans MT" charset="0"/>
              </a:rPr>
              <a:t>	</a:t>
            </a:r>
            <a:r>
              <a:rPr lang="en-US" sz="2400" dirty="0">
                <a:latin typeface="Gill Sans MT" charset="0"/>
              </a:rPr>
              <a:t>- sessions are usually persisted by cookies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</a:rPr>
              <a:t>	- sending cookies over HTTP is a very bad idea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</a:rPr>
              <a:t>	- attacker can grab the cookie and use it in his 	HTTP request to fool the server</a:t>
            </a:r>
          </a:p>
          <a:p>
            <a:endParaRPr lang="en-US" dirty="0">
              <a:latin typeface="Gill Sans MT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7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2713"/>
            <a:ext cx="7772400" cy="892175"/>
          </a:xfrm>
        </p:spPr>
        <p:txBody>
          <a:bodyPr/>
          <a:lstStyle/>
          <a:p>
            <a:r>
              <a:rPr lang="en-US" dirty="0" err="1">
                <a:latin typeface="Gill Sans MT" charset="0"/>
              </a:rPr>
              <a:t>Firesheep</a:t>
            </a:r>
            <a:endParaRPr lang="en-US" dirty="0">
              <a:latin typeface="Gill Sans MT" charset="0"/>
            </a:endParaRP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79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296591" y="317500"/>
            <a:ext cx="74072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endParaRPr lang="en-US" dirty="0">
              <a:latin typeface="Gill Sans MT" charset="0"/>
            </a:endParaRPr>
          </a:p>
          <a:p>
            <a:endParaRPr lang="en-US" dirty="0">
              <a:latin typeface="Gill Sans MT" charset="0"/>
            </a:endParaRPr>
          </a:p>
          <a:p>
            <a:r>
              <a:rPr lang="en-US" sz="2400" dirty="0">
                <a:latin typeface="Gill Sans MT" charset="0"/>
              </a:rPr>
              <a:t>Attacker can install </a:t>
            </a:r>
            <a:r>
              <a:rPr lang="en-US" sz="2400" dirty="0" err="1">
                <a:latin typeface="Gill Sans MT" charset="0"/>
              </a:rPr>
              <a:t>Firesheep</a:t>
            </a:r>
            <a:r>
              <a:rPr lang="en-US" sz="2400" dirty="0">
                <a:latin typeface="Gill Sans MT" charset="0"/>
              </a:rPr>
              <a:t> and sit in a café with open </a:t>
            </a:r>
            <a:r>
              <a:rPr lang="en-US" sz="2400" dirty="0" err="1">
                <a:latin typeface="Gill Sans MT" charset="0"/>
              </a:rPr>
              <a:t>WiFi</a:t>
            </a:r>
            <a:r>
              <a:rPr lang="en-US" sz="2400" dirty="0">
                <a:latin typeface="Gill Sans MT" charset="0"/>
              </a:rPr>
              <a:t> connection</a:t>
            </a:r>
          </a:p>
          <a:p>
            <a:r>
              <a:rPr lang="en-US" sz="2400" dirty="0" err="1">
                <a:latin typeface="Gill Sans MT" charset="0"/>
              </a:rPr>
              <a:t>Firesheep</a:t>
            </a:r>
            <a:r>
              <a:rPr lang="en-US" sz="2400" dirty="0">
                <a:latin typeface="Gill Sans MT" charset="0"/>
              </a:rPr>
              <a:t> will sniff cookies people’s browsers send to the web server over HTTP</a:t>
            </a:r>
          </a:p>
          <a:p>
            <a:r>
              <a:rPr lang="en-US" sz="2400" dirty="0">
                <a:latin typeface="Gill Sans MT" charset="0"/>
              </a:rPr>
              <a:t>It made a big impact for websites to migrate to HTTPS</a:t>
            </a:r>
          </a:p>
          <a:p>
            <a:pPr>
              <a:buFont typeface="Arial" charset="0"/>
              <a:buChar char="•"/>
            </a:pPr>
            <a:endParaRPr lang="en-US" dirty="0">
              <a:latin typeface="Gill Sans M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66" y="3263900"/>
            <a:ext cx="6172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8072" y="112713"/>
            <a:ext cx="7772400" cy="892175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Persisting sessions via cookie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60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053157" y="317500"/>
            <a:ext cx="74072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endParaRPr lang="en-US" dirty="0">
              <a:latin typeface="Gill Sans MT" charset="0"/>
            </a:endParaRPr>
          </a:p>
          <a:p>
            <a:pPr marL="0" indent="0">
              <a:buNone/>
            </a:pPr>
            <a:endParaRPr lang="en-US" dirty="0">
              <a:latin typeface="Gill Sans MT" charset="0"/>
            </a:endParaRPr>
          </a:p>
          <a:p>
            <a:r>
              <a:rPr lang="en-US" sz="2400" dirty="0">
                <a:latin typeface="Gill Sans MT" charset="0"/>
              </a:rPr>
              <a:t>A simple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5AD36-50B6-AC42-BB96-753901AC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" y="1916832"/>
            <a:ext cx="9144000" cy="45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HTTP is </a:t>
            </a:r>
            <a:r>
              <a:rPr lang="en-US" sz="3600" dirty="0">
                <a:solidFill>
                  <a:srgbClr val="00B050"/>
                </a:solidFill>
                <a:latin typeface="Gill Sans MT" charset="0"/>
              </a:rPr>
              <a:t>stateless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9E8AD70-3294-9E4B-B86B-EE876BC9CA1C}"/>
              </a:ext>
            </a:extLst>
          </p:cNvPr>
          <p:cNvSpPr txBox="1">
            <a:spLocks noChangeArrowheads="1"/>
          </p:cNvSpPr>
          <p:nvPr/>
        </p:nvSpPr>
        <p:spPr>
          <a:xfrm>
            <a:off x="971500" y="1268760"/>
            <a:ext cx="7772400" cy="55892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The lifetime of an HTTP session is typically:</a:t>
            </a:r>
          </a:p>
          <a:p>
            <a:pPr marL="82296" indent="0">
              <a:buNone/>
            </a:pPr>
            <a:r>
              <a:rPr lang="en-US" sz="2800" dirty="0">
                <a:latin typeface="Gill Sans MT" charset="0"/>
              </a:rPr>
              <a:t>	</a:t>
            </a:r>
            <a:r>
              <a:rPr lang="en-US" sz="2400" dirty="0">
                <a:latin typeface="Gill Sans MT" charset="0"/>
              </a:rPr>
              <a:t>- Client connects to server (TCP)</a:t>
            </a:r>
          </a:p>
          <a:p>
            <a:pPr marL="82296" indent="0">
              <a:buNone/>
            </a:pPr>
            <a:r>
              <a:rPr lang="en-US" sz="2400" dirty="0">
                <a:latin typeface="Gill Sans MT" charset="0"/>
              </a:rPr>
              <a:t>	- Client issues a request (HTTP)</a:t>
            </a:r>
          </a:p>
          <a:p>
            <a:pPr marL="82296" indent="0">
              <a:buNone/>
            </a:pPr>
            <a:r>
              <a:rPr lang="en-US" sz="2400" dirty="0">
                <a:latin typeface="Gill Sans MT" charset="0"/>
              </a:rPr>
              <a:t>	- Server sends a response (HTTP)</a:t>
            </a:r>
          </a:p>
          <a:p>
            <a:pPr marL="82296" indent="0">
              <a:buNone/>
            </a:pPr>
            <a:r>
              <a:rPr lang="en-US" sz="2400" dirty="0">
                <a:latin typeface="Gill Sans MT" charset="0"/>
              </a:rPr>
              <a:t>	- Client issues a request for something in the 	response (HTTP)</a:t>
            </a:r>
          </a:p>
          <a:p>
            <a:pPr marL="82296" indent="0">
              <a:buNone/>
            </a:pPr>
            <a:r>
              <a:rPr lang="en-US" sz="2400" dirty="0">
                <a:latin typeface="Gill Sans MT" charset="0"/>
              </a:rPr>
              <a:t>	- …repeat… (HTTP)</a:t>
            </a:r>
          </a:p>
          <a:p>
            <a:pPr marL="82296" indent="0">
              <a:buNone/>
            </a:pPr>
            <a:r>
              <a:rPr lang="en-US" sz="2400" dirty="0">
                <a:latin typeface="Gill Sans MT" charset="0"/>
              </a:rPr>
              <a:t>	- Client disconnects (TCP)</a:t>
            </a:r>
          </a:p>
          <a:p>
            <a:r>
              <a:rPr lang="en-US" sz="2800" dirty="0">
                <a:latin typeface="Gill Sans MT" charset="0"/>
              </a:rPr>
              <a:t>HTTP has no means of noting “oh this is the same client from that previous request”</a:t>
            </a:r>
          </a:p>
          <a:p>
            <a:r>
              <a:rPr lang="en-US" sz="2800" dirty="0">
                <a:latin typeface="Gill Sans MT" charset="0"/>
              </a:rPr>
              <a:t>With this alone, you’d have to log in at every page load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8072" y="112713"/>
            <a:ext cx="7772400" cy="892175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Persisting sessions via cookie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60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053157" y="317500"/>
            <a:ext cx="74072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endParaRPr lang="en-US" dirty="0">
              <a:latin typeface="Gill Sans MT" charset="0"/>
            </a:endParaRPr>
          </a:p>
          <a:p>
            <a:pPr marL="0" indent="0">
              <a:buNone/>
            </a:pPr>
            <a:endParaRPr lang="en-US" dirty="0">
              <a:latin typeface="Gill Sans MT" charset="0"/>
            </a:endParaRPr>
          </a:p>
          <a:p>
            <a:r>
              <a:rPr lang="en-US" sz="2400" dirty="0">
                <a:latin typeface="Gill Sans MT" charset="0"/>
              </a:rPr>
              <a:t>After logged in…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45CE-A2DD-FE47-A5A3-B8D7AAD57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988" y="1844824"/>
            <a:ext cx="9144000" cy="45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3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8072" y="112713"/>
            <a:ext cx="7772400" cy="892175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Persisting sessions via cookie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68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187624" y="317500"/>
            <a:ext cx="74072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endParaRPr lang="en-US" dirty="0">
              <a:latin typeface="Gill Sans MT" charset="0"/>
            </a:endParaRPr>
          </a:p>
          <a:p>
            <a:pPr marL="0" indent="0">
              <a:buNone/>
            </a:pPr>
            <a:endParaRPr lang="en-US" dirty="0">
              <a:latin typeface="Gill Sans MT" charset="0"/>
            </a:endParaRPr>
          </a:p>
          <a:p>
            <a:r>
              <a:rPr lang="en-US" sz="2200" dirty="0">
                <a:latin typeface="Gill Sans MT" charset="0"/>
              </a:rPr>
              <a:t>What if I delete the </a:t>
            </a:r>
            <a:r>
              <a:rPr lang="en-US" sz="2200" dirty="0" err="1">
                <a:latin typeface="Gill Sans MT" charset="0"/>
              </a:rPr>
              <a:t>AuthCookie</a:t>
            </a:r>
            <a:r>
              <a:rPr lang="en-US" sz="2200" dirty="0">
                <a:latin typeface="Gill Sans MT" charset="0"/>
              </a:rPr>
              <a:t>?</a:t>
            </a:r>
          </a:p>
          <a:p>
            <a:pPr marL="0" indent="0">
              <a:buNone/>
            </a:pPr>
            <a:r>
              <a:rPr lang="en-US" sz="2200" dirty="0">
                <a:latin typeface="Gill Sans MT" charset="0"/>
              </a:rPr>
              <a:t>	- I am no longer logged in</a:t>
            </a:r>
          </a:p>
          <a:p>
            <a:r>
              <a:rPr lang="en-US" sz="2200" dirty="0">
                <a:latin typeface="Gill Sans MT" charset="0"/>
              </a:rPr>
              <a:t>What happens to </a:t>
            </a:r>
            <a:r>
              <a:rPr lang="en-US" sz="2200" dirty="0" err="1">
                <a:latin typeface="Gill Sans MT" charset="0"/>
              </a:rPr>
              <a:t>AuthCookie</a:t>
            </a:r>
            <a:r>
              <a:rPr lang="en-US" sz="2200" dirty="0">
                <a:latin typeface="Gill Sans MT" charset="0"/>
              </a:rPr>
              <a:t> if I log in again?</a:t>
            </a:r>
          </a:p>
          <a:p>
            <a:pPr marL="0" indent="0">
              <a:buNone/>
            </a:pPr>
            <a:r>
              <a:rPr lang="en-US" sz="2200" dirty="0">
                <a:latin typeface="Gill Sans MT" charset="0"/>
              </a:rPr>
              <a:t>	- There will be a new </a:t>
            </a:r>
            <a:r>
              <a:rPr lang="en-US" sz="2200" dirty="0" err="1">
                <a:latin typeface="Gill Sans MT" charset="0"/>
              </a:rPr>
              <a:t>AuthCookie</a:t>
            </a:r>
            <a:endParaRPr lang="en-US" sz="2200" dirty="0">
              <a:latin typeface="Gill Sans MT" charset="0"/>
            </a:endParaRPr>
          </a:p>
          <a:p>
            <a:r>
              <a:rPr lang="en-US" sz="2200" dirty="0">
                <a:latin typeface="Gill Sans MT" charset="0"/>
              </a:rPr>
              <a:t>What happens when </a:t>
            </a:r>
            <a:r>
              <a:rPr lang="en-US" sz="2200" dirty="0" err="1">
                <a:latin typeface="Gill Sans MT" charset="0"/>
              </a:rPr>
              <a:t>AuthCookie</a:t>
            </a:r>
            <a:r>
              <a:rPr lang="en-US" sz="2200" dirty="0">
                <a:latin typeface="Gill Sans MT" charset="0"/>
              </a:rPr>
              <a:t> is sent via HTTP?</a:t>
            </a:r>
          </a:p>
          <a:p>
            <a:pPr marL="0" indent="0">
              <a:buNone/>
            </a:pPr>
            <a:r>
              <a:rPr lang="en-US" sz="2200" dirty="0">
                <a:latin typeface="Gill Sans MT" charset="0"/>
              </a:rPr>
              <a:t>	- Someone can copy it and impersonate me</a:t>
            </a:r>
          </a:p>
          <a:p>
            <a:r>
              <a:rPr lang="en-US" sz="2200" dirty="0">
                <a:latin typeface="Gill Sans MT" charset="0"/>
              </a:rPr>
              <a:t>What if I open a new tab in the same web browser while logged in?</a:t>
            </a:r>
          </a:p>
          <a:p>
            <a:pPr marL="0" indent="0">
              <a:buNone/>
            </a:pPr>
            <a:r>
              <a:rPr lang="en-US" sz="2200" dirty="0">
                <a:latin typeface="Gill Sans MT" charset="0"/>
              </a:rPr>
              <a:t>	- I am still logged in</a:t>
            </a:r>
          </a:p>
          <a:p>
            <a:r>
              <a:rPr lang="en-US" sz="2200" dirty="0">
                <a:latin typeface="Gill Sans MT" charset="0"/>
              </a:rPr>
              <a:t>What if I open a new tab in the same browser incognito while logged in?</a:t>
            </a:r>
          </a:p>
          <a:p>
            <a:pPr marL="0" indent="0">
              <a:buNone/>
            </a:pPr>
            <a:r>
              <a:rPr lang="en-US" sz="2200" dirty="0">
                <a:latin typeface="Gill Sans MT" charset="0"/>
              </a:rPr>
              <a:t>	- I am no longer logged in</a:t>
            </a:r>
          </a:p>
          <a:p>
            <a:r>
              <a:rPr lang="en-US" sz="2200" dirty="0">
                <a:latin typeface="Gill Sans MT" charset="0"/>
              </a:rPr>
              <a:t>What if I open another web browser and go to the website?</a:t>
            </a:r>
          </a:p>
          <a:p>
            <a:pPr marL="0" indent="0">
              <a:buNone/>
            </a:pPr>
            <a:r>
              <a:rPr lang="en-US" sz="2200" dirty="0">
                <a:latin typeface="Gill Sans MT" charset="0"/>
              </a:rPr>
              <a:t>	 - I am no longer logged in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49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12713"/>
            <a:ext cx="7772400" cy="892175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Session hijacking mitigation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79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296591" y="317500"/>
            <a:ext cx="74072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endParaRPr lang="en-US" dirty="0">
              <a:latin typeface="Gill Sans MT" charset="0"/>
            </a:endParaRPr>
          </a:p>
          <a:p>
            <a:endParaRPr lang="en-US" dirty="0">
              <a:latin typeface="Gill Sans MT" charset="0"/>
            </a:endParaRPr>
          </a:p>
          <a:p>
            <a:r>
              <a:rPr lang="en-US" sz="2400" dirty="0">
                <a:latin typeface="Gill Sans MT" charset="0"/>
              </a:rPr>
              <a:t>User </a:t>
            </a:r>
            <a:r>
              <a:rPr lang="en-US" sz="2400" dirty="0">
                <a:solidFill>
                  <a:srgbClr val="0432FF"/>
                </a:solidFill>
                <a:latin typeface="Gill Sans MT" charset="0"/>
              </a:rPr>
              <a:t>Secure</a:t>
            </a:r>
            <a:r>
              <a:rPr lang="en-US" sz="2400" dirty="0">
                <a:latin typeface="Gill Sans MT" charset="0"/>
              </a:rPr>
              <a:t> cookie attribute to prevent cookie from being sent over unencrypted HTTP connections (will only be sent over HTTPS)</a:t>
            </a:r>
          </a:p>
          <a:p>
            <a:r>
              <a:rPr lang="en-US" sz="2400" dirty="0">
                <a:latin typeface="Gill Sans MT" charset="0"/>
              </a:rPr>
              <a:t>Set-Cookie: key=value; </a:t>
            </a:r>
            <a:r>
              <a:rPr lang="en-US" sz="2400" dirty="0">
                <a:solidFill>
                  <a:srgbClr val="0432FF"/>
                </a:solidFill>
                <a:latin typeface="Gill Sans MT" charset="0"/>
              </a:rPr>
              <a:t>Secure</a:t>
            </a:r>
          </a:p>
          <a:p>
            <a:pPr>
              <a:buFont typeface="Arial" charset="0"/>
              <a:buChar char="•"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020" y="76243"/>
            <a:ext cx="7772400" cy="892175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Cookie summary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71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224583" y="317500"/>
            <a:ext cx="74072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Gill Sans MT" charset="0"/>
            </a:endParaRPr>
          </a:p>
          <a:p>
            <a:pPr marL="0" indent="0">
              <a:buNone/>
            </a:pPr>
            <a:endParaRPr lang="en-US" dirty="0">
              <a:latin typeface="Gill Sans MT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charset="0"/>
              </a:rPr>
              <a:t>+ Cookies are automatically persisted on each HTTP request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</a:rPr>
              <a:t>+ Cookies aren’t usually logged in your browser history, the web server log, or any proxy log</a:t>
            </a:r>
          </a:p>
          <a:p>
            <a:pPr marL="0" indent="0">
              <a:buNone/>
            </a:pPr>
            <a:r>
              <a:rPr lang="en-US" sz="2400" dirty="0">
                <a:latin typeface="Gill Sans MT" charset="0"/>
              </a:rPr>
              <a:t>+ Cookies can be persisted once the site is left or browser closed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  <a:latin typeface="Gill Sans MT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- Cookies can create attack surface, e.g., CSRF, XSS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- Only one active session per browser (not per tab)</a:t>
            </a:r>
          </a:p>
          <a:p>
            <a:pPr>
              <a:buFontTx/>
              <a:buChar char="-"/>
            </a:pPr>
            <a:endParaRPr lang="en-US" sz="2400" dirty="0">
              <a:solidFill>
                <a:srgbClr val="FF0000"/>
              </a:solidFill>
              <a:latin typeface="Gill Sans MT" charset="0"/>
            </a:endParaRPr>
          </a:p>
          <a:p>
            <a:pPr>
              <a:buFontTx/>
              <a:buChar char="-"/>
            </a:pPr>
            <a:endParaRPr lang="en-US" sz="2400" dirty="0">
              <a:solidFill>
                <a:srgbClr val="FF0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HTTP is </a:t>
            </a:r>
            <a:r>
              <a:rPr lang="en-US" sz="3600" dirty="0">
                <a:solidFill>
                  <a:srgbClr val="00B050"/>
                </a:solidFill>
                <a:latin typeface="Gill Sans MT" charset="0"/>
              </a:rPr>
              <a:t>stateless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9E8AD70-3294-9E4B-B86B-EE876BC9CA1C}"/>
              </a:ext>
            </a:extLst>
          </p:cNvPr>
          <p:cNvSpPr txBox="1">
            <a:spLocks noChangeArrowheads="1"/>
          </p:cNvSpPr>
          <p:nvPr/>
        </p:nvSpPr>
        <p:spPr>
          <a:xfrm>
            <a:off x="971500" y="1268760"/>
            <a:ext cx="7772400" cy="55892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“Stateless” means HTTP does not store state</a:t>
            </a:r>
          </a:p>
          <a:p>
            <a:r>
              <a:rPr lang="en-US" sz="2800" dirty="0">
                <a:latin typeface="Gill Sans MT" charset="0"/>
              </a:rPr>
              <a:t>If state is desired, it is implemented as a layer on top of HTTP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across HTTP Sessions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0922E-0071-C14C-AFD3-58374634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62" y="1412776"/>
            <a:ext cx="7569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across HTTP Sessions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4EDB71C-4F44-B643-A611-DA78C13D4D64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processing results in intermediate state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422553-4E26-B749-B876-48F0F74F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764" y="1397000"/>
            <a:ext cx="7505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across HTTP Sessions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4EDB71C-4F44-B643-A611-DA78C13D4D64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processing results in intermediate state</a:t>
            </a:r>
          </a:p>
          <a:p>
            <a:r>
              <a:rPr lang="en-US" sz="2800" dirty="0">
                <a:latin typeface="Gill Sans MT" charset="0"/>
              </a:rPr>
              <a:t>Sends the state to client in </a:t>
            </a:r>
            <a:r>
              <a:rPr lang="en-US" sz="2800" i="1" dirty="0">
                <a:solidFill>
                  <a:srgbClr val="FF0000"/>
                </a:solidFill>
                <a:latin typeface="Gill Sans MT" charset="0"/>
              </a:rPr>
              <a:t>hidden</a:t>
            </a:r>
            <a:r>
              <a:rPr lang="en-US" sz="2800" dirty="0">
                <a:latin typeface="Gill Sans MT" charset="0"/>
              </a:rPr>
              <a:t> fields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1B403-3ACC-2145-96CD-685E3E7F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56" y="1422400"/>
            <a:ext cx="7454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7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976064" y="201613"/>
            <a:ext cx="7772400" cy="8921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 MT" charset="0"/>
              </a:rPr>
              <a:t>Maintaining State across HTTP Sessions</a:t>
            </a:r>
          </a:p>
        </p:txBody>
      </p:sp>
      <p:pic>
        <p:nvPicPr>
          <p:cNvPr id="6963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2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4EDB71C-4F44-B643-A611-DA78C13D4D64}"/>
              </a:ext>
            </a:extLst>
          </p:cNvPr>
          <p:cNvSpPr txBox="1">
            <a:spLocks noChangeArrowheads="1"/>
          </p:cNvSpPr>
          <p:nvPr/>
        </p:nvSpPr>
        <p:spPr>
          <a:xfrm>
            <a:off x="1120080" y="3645024"/>
            <a:ext cx="7772400" cy="32129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</a:rPr>
              <a:t>Server processing results in intermediate state</a:t>
            </a:r>
          </a:p>
          <a:p>
            <a:r>
              <a:rPr lang="en-US" sz="2800" dirty="0">
                <a:latin typeface="Gill Sans MT" charset="0"/>
              </a:rPr>
              <a:t>Sends the state to client in </a:t>
            </a:r>
            <a:r>
              <a:rPr lang="en-US" sz="2800" i="1" dirty="0">
                <a:solidFill>
                  <a:srgbClr val="FF0000"/>
                </a:solidFill>
                <a:latin typeface="Gill Sans MT" charset="0"/>
              </a:rPr>
              <a:t>hidden</a:t>
            </a:r>
            <a:r>
              <a:rPr lang="en-US" sz="2800" dirty="0">
                <a:latin typeface="Gill Sans MT" charset="0"/>
              </a:rPr>
              <a:t> fields</a:t>
            </a:r>
          </a:p>
          <a:p>
            <a:pPr marL="82296" indent="0">
              <a:buNone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A79D8-64DA-C745-9E8A-C3E2F446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64" y="1337442"/>
            <a:ext cx="7493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32922</TotalTime>
  <Words>893</Words>
  <Application>Microsoft Macintosh PowerPoint</Application>
  <PresentationFormat>On-screen Show (4:3)</PresentationFormat>
  <Paragraphs>180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ＭＳ Ｐゴシック</vt:lpstr>
      <vt:lpstr>华文中宋</vt:lpstr>
      <vt:lpstr>Arial</vt:lpstr>
      <vt:lpstr>Calibri</vt:lpstr>
      <vt:lpstr>Gill Sans MT</vt:lpstr>
      <vt:lpstr>Times New Roman</vt:lpstr>
      <vt:lpstr>Verdana</vt:lpstr>
      <vt:lpstr>Wingdings</vt:lpstr>
      <vt:lpstr>Wingdings 2</vt:lpstr>
      <vt:lpstr>Solstice</vt:lpstr>
      <vt:lpstr>CS 366 Intro to Computer Security</vt:lpstr>
      <vt:lpstr>Today’s Class</vt:lpstr>
      <vt:lpstr>Cookies</vt:lpstr>
      <vt:lpstr>HTTP is stateless</vt:lpstr>
      <vt:lpstr>HTTP is stateless</vt:lpstr>
      <vt:lpstr>Maintaining State across HTTP Sessions</vt:lpstr>
      <vt:lpstr>Maintaining State across HTTP Sessions</vt:lpstr>
      <vt:lpstr>Maintaining State across HTTP Sessions</vt:lpstr>
      <vt:lpstr>Maintaining State across HTTP Sessions</vt:lpstr>
      <vt:lpstr>Maintaining State across HTTP Sessions</vt:lpstr>
      <vt:lpstr>Maintaining State across HTTP Sessions</vt:lpstr>
      <vt:lpstr>Example: Online Ordering</vt:lpstr>
      <vt:lpstr>What’s presented to the user</vt:lpstr>
      <vt:lpstr>What’s Presented to the User</vt:lpstr>
      <vt:lpstr>The Corresponding Backend Processing</vt:lpstr>
      <vt:lpstr>What’s Presented to the User</vt:lpstr>
      <vt:lpstr>What’s Presented to the User</vt:lpstr>
      <vt:lpstr>Minimizing Trust in the Client</vt:lpstr>
      <vt:lpstr>Minimizing Trust in the Client</vt:lpstr>
      <vt:lpstr>Maintaining State with Cookies</vt:lpstr>
      <vt:lpstr>Maintaining State with Cookies</vt:lpstr>
      <vt:lpstr>Maintaining State with Cookies</vt:lpstr>
      <vt:lpstr>Maintaining State with Cookies</vt:lpstr>
      <vt:lpstr>PowerPoint Presentation</vt:lpstr>
      <vt:lpstr>Cookies are Key-Value Pairs</vt:lpstr>
      <vt:lpstr>PowerPoint Presentation</vt:lpstr>
      <vt:lpstr>Cookies</vt:lpstr>
      <vt:lpstr>Cookies</vt:lpstr>
      <vt:lpstr>Cookies</vt:lpstr>
      <vt:lpstr>Cookies</vt:lpstr>
      <vt:lpstr>Cookies</vt:lpstr>
      <vt:lpstr>How Long Can Cookies Last?</vt:lpstr>
      <vt:lpstr>Requests with Cookies</vt:lpstr>
      <vt:lpstr>Why Use Cookies?</vt:lpstr>
      <vt:lpstr>Session Hijacking</vt:lpstr>
      <vt:lpstr>Session hijacking</vt:lpstr>
      <vt:lpstr>What is session hijacking</vt:lpstr>
      <vt:lpstr>Firesheep</vt:lpstr>
      <vt:lpstr>Persisting sessions via cookie</vt:lpstr>
      <vt:lpstr>Persisting sessions via cookie</vt:lpstr>
      <vt:lpstr>Persisting sessions via cookie</vt:lpstr>
      <vt:lpstr>Session hijacking mitigation</vt:lpstr>
      <vt:lpstr>Cookie 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494/594  Computer and Network Security</dc:title>
  <cp:lastModifiedBy>Microsoft Office User</cp:lastModifiedBy>
  <cp:revision>244</cp:revision>
  <dcterms:created xsi:type="dcterms:W3CDTF">2012-08-24T15:10:41Z</dcterms:created>
  <dcterms:modified xsi:type="dcterms:W3CDTF">2022-10-11T11:17:01Z</dcterms:modified>
</cp:coreProperties>
</file>